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2" r:id="rId4"/>
    <p:sldId id="273" r:id="rId5"/>
    <p:sldId id="258" r:id="rId6"/>
    <p:sldId id="266" r:id="rId7"/>
    <p:sldId id="267" r:id="rId8"/>
    <p:sldId id="268" r:id="rId9"/>
    <p:sldId id="269" r:id="rId10"/>
    <p:sldId id="264" r:id="rId11"/>
    <p:sldId id="270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Moduł 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Rozwój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III.2. Znaczenie i rozwój kompetencji matematyczno – przyrodniczych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900829" y="1149219"/>
            <a:ext cx="10698271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Fizyka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Na zajęciach z fizyki istotne jest, by jak najwięcej doświadczeń i pomiarów wykonywać </a:t>
            </a:r>
            <a:r>
              <a:rPr lang="pl-PL" b="1" dirty="0" smtClean="0"/>
              <a:t>za pomocą możliwie prostych i tanich środków </a:t>
            </a:r>
            <a:r>
              <a:rPr lang="pl-PL" dirty="0" smtClean="0"/>
              <a:t>(w tym przedmiotów użytku codziennego). Aby fizyka mogła być nauczana jako przedmiot doświadczalny, powiązany z rzeczywistością, to </a:t>
            </a:r>
            <a:r>
              <a:rPr lang="pl-PL" b="1" dirty="0" smtClean="0"/>
              <a:t>uczniowie bezpośrednio powinni wykonywać jak najwięcej doświadczeń</a:t>
            </a:r>
            <a:r>
              <a:rPr lang="pl-PL" dirty="0" smtClean="0"/>
              <a:t>. Należy uczyć starannego opracowania wyników pomiaru (tworzenie wykresów, obliczanie średniej), wykorzystując przy tym, jeśli to możliwe, </a:t>
            </a:r>
            <a:r>
              <a:rPr lang="pl-PL" b="1" dirty="0" smtClean="0"/>
              <a:t>narzędzia technologii informacyjno-komunikacyjnych</a:t>
            </a:r>
            <a:r>
              <a:rPr lang="pl-PL" dirty="0" smtClean="0"/>
              <a:t>. Narzędzia technologii TIK powinny również umożliwić nauczycielom i ich uczniom </a:t>
            </a:r>
            <a:r>
              <a:rPr lang="pl-PL" b="1" dirty="0" smtClean="0"/>
              <a:t>symulowanie </a:t>
            </a:r>
            <a:r>
              <a:rPr lang="pl-PL" dirty="0" smtClean="0"/>
              <a:t>tych </a:t>
            </a:r>
            <a:r>
              <a:rPr lang="pl-PL" b="1" dirty="0" smtClean="0"/>
              <a:t>doświadczeń</a:t>
            </a:r>
            <a:r>
              <a:rPr lang="pl-PL" dirty="0" smtClean="0"/>
              <a:t>, których z powodu różnych przeszkód technicznych nie można wykonać na lekcji fizyki.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63255" y="1149219"/>
            <a:ext cx="11235845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smtClean="0"/>
              <a:t>Matematyka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nauczaniu matematyki zaleca się stosowanie </a:t>
            </a:r>
            <a:r>
              <a:rPr lang="pl-PL" b="1" dirty="0" smtClean="0"/>
              <a:t>metod aktywizujących, warsztatów i ich przedłużenie do prac domowych z komputerem</a:t>
            </a:r>
            <a:r>
              <a:rPr lang="pl-PL" dirty="0" smtClean="0"/>
              <a:t>. Szkoła powinna organizować dodatkowe </a:t>
            </a:r>
            <a:r>
              <a:rPr lang="pl-PL" b="1" dirty="0" smtClean="0"/>
              <a:t>zajęcia zwiększające szanse edukacyjne </a:t>
            </a:r>
            <a:r>
              <a:rPr lang="pl-PL" dirty="0" smtClean="0"/>
              <a:t>uczniów słabych oraz tych, którzy mają szczególne zdolności matematyczne. W pracy z uczniami zdolnymi można nie tylko podwyższać stopień trudności zadań, lecz także wymagać poszerzania zakresu umiejętności i tematyki. Wielką rolę w kształceniu powinny tu odgrywać </a:t>
            </a:r>
            <a:r>
              <a:rPr lang="pl-PL" b="1" dirty="0" smtClean="0"/>
              <a:t>projekty matematyczne, obozy letnie z udziałem ekspertów oraz koła matematyczne </a:t>
            </a:r>
            <a:r>
              <a:rPr lang="pl-PL" dirty="0" smtClean="0"/>
              <a:t>prowadzone cały rok szkolny, kącik lub gazetka matematyczna.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>
            <a:noAutofit/>
          </a:bodyPr>
          <a:lstStyle/>
          <a:p>
            <a:pPr algn="ctr"/>
            <a:r>
              <a:rPr lang="pl-PL" dirty="0" smtClean="0"/>
              <a:t>W zakresie matematyki wymagania ogólne obejmują: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sprawność rachunkową; </a:t>
            </a:r>
            <a:endParaRPr lang="pl-PL" sz="2800" dirty="0" smtClean="0"/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wykorzystanie i tworzenie informacji; </a:t>
            </a:r>
            <a:endParaRPr lang="pl-PL" sz="2800" dirty="0" smtClean="0"/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wykorzystanie i interpretowanie reprezentacji; </a:t>
            </a:r>
            <a:endParaRPr lang="pl-PL" sz="2800" dirty="0" smtClean="0"/>
          </a:p>
          <a:p>
            <a:pPr>
              <a:buFont typeface="Arial" pitchFamily="34" charset="0"/>
              <a:buChar char="•"/>
            </a:pPr>
            <a:r>
              <a:rPr lang="pl-PL" sz="2800" b="1" dirty="0" smtClean="0"/>
              <a:t>rozumowanie i argumentację</a:t>
            </a:r>
            <a:r>
              <a:rPr lang="pl-PL" sz="2800" dirty="0" smtClean="0"/>
              <a:t>.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92466"/>
            <a:ext cx="10649607" cy="5357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dirty="0" smtClean="0"/>
              <a:t>Do najważniejszych umiejętności – związanych z kompetencjami matematyczno-przyrodniczymi – zdobywanych przez ucznia w trakcie kształcenia ogólnego na III etapie edukacyjnym należą: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329841"/>
            <a:ext cx="10649607" cy="3169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wykonywanie </a:t>
            </a:r>
            <a:r>
              <a:rPr lang="pl-PL" sz="2800" b="1" dirty="0" smtClean="0"/>
              <a:t>obliczeń na liczbach rzeczywistych i wyrażeniach algebraicznych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myślenie matematyczne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wykorzystanie dotychczas poznanych </a:t>
            </a:r>
            <a:r>
              <a:rPr lang="pl-PL" sz="2800" b="1" dirty="0" smtClean="0"/>
              <a:t>narzędzi matematyki w życiu codziennym</a:t>
            </a:r>
            <a:r>
              <a:rPr lang="pl-PL" sz="28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pl-PL" sz="2800" b="1" dirty="0" smtClean="0"/>
              <a:t>logiczne myślenie </a:t>
            </a:r>
            <a:r>
              <a:rPr lang="pl-PL" sz="2800" dirty="0" smtClean="0"/>
              <a:t>i wyciąganie odpowiednich wniosków;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202499"/>
            <a:ext cx="10649607" cy="4296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formułowanie sądów </a:t>
            </a:r>
            <a:r>
              <a:rPr lang="pl-PL" sz="2800" dirty="0" smtClean="0"/>
              <a:t>opartych na rozumowaniu matematycznym;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myślenie naukowe </a:t>
            </a:r>
            <a:r>
              <a:rPr lang="pl-PL" sz="2800" dirty="0" smtClean="0"/>
              <a:t>– wykorzystanie wiedzy o charakterze naukowym do rozwiązywania problemów;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przeprowadzanie rozumowań</a:t>
            </a:r>
            <a:r>
              <a:rPr lang="pl-PL" sz="2800" dirty="0" smtClean="0"/>
              <a:t>, także kilkuetapowych, </a:t>
            </a:r>
            <a:r>
              <a:rPr lang="pl-PL" sz="2800" b="1" dirty="0" smtClean="0"/>
              <a:t>podawanie argumentów </a:t>
            </a:r>
            <a:r>
              <a:rPr lang="pl-PL" sz="2800" dirty="0" smtClean="0"/>
              <a:t>uzasadniających poprawność rozumowania, </a:t>
            </a:r>
            <a:r>
              <a:rPr lang="pl-PL" sz="2800" b="1" dirty="0" smtClean="0"/>
              <a:t>odróżnianie dowodu od przykładu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dostrzeganie </a:t>
            </a:r>
            <a:r>
              <a:rPr lang="pl-PL" sz="2800" b="1" dirty="0" smtClean="0"/>
              <a:t>regularności</a:t>
            </a:r>
            <a:r>
              <a:rPr lang="pl-PL" sz="2800" dirty="0" smtClean="0"/>
              <a:t>, </a:t>
            </a:r>
            <a:r>
              <a:rPr lang="pl-PL" sz="2800" b="1" dirty="0" smtClean="0"/>
              <a:t>podobieństw</a:t>
            </a:r>
            <a:r>
              <a:rPr lang="pl-PL" sz="2800" dirty="0" smtClean="0"/>
              <a:t>, </a:t>
            </a:r>
            <a:r>
              <a:rPr lang="pl-PL" sz="2800" b="1" dirty="0" smtClean="0"/>
              <a:t>analogii oraz różnic</a:t>
            </a:r>
            <a:r>
              <a:rPr lang="pl-PL" sz="2800" dirty="0" smtClean="0"/>
              <a:t>, formułowanie wniosków na ich podstawie i uzasadnianie ich poprawności;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dobieranie argumentów </a:t>
            </a:r>
            <a:r>
              <a:rPr lang="pl-PL" sz="2800" dirty="0" smtClean="0"/>
              <a:t>do uzasadnienia poprawności rozwiązywania problemów, </a:t>
            </a:r>
            <a:r>
              <a:rPr lang="pl-PL" sz="2800" b="1" dirty="0" smtClean="0"/>
              <a:t>tworzenie ciągu argumentów </a:t>
            </a:r>
            <a:r>
              <a:rPr lang="pl-PL" sz="2800" dirty="0" smtClean="0"/>
              <a:t>gwarantujących poprawność rozwiązania i </a:t>
            </a:r>
            <a:r>
              <a:rPr lang="pl-PL" sz="2800" b="1" dirty="0" smtClean="0"/>
              <a:t>skuteczność w poszukiwaniu rozwiązań </a:t>
            </a:r>
            <a:r>
              <a:rPr lang="pl-PL" sz="2800" dirty="0" smtClean="0"/>
              <a:t>zagadnienia;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189973"/>
            <a:ext cx="10649607" cy="43089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stosowanie i tworzenie </a:t>
            </a:r>
            <a:r>
              <a:rPr lang="pl-PL" sz="2800" b="1" dirty="0" smtClean="0"/>
              <a:t>strategii przy rozwiązywaniu zadań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dobieranie odpowiedniego </a:t>
            </a:r>
            <a:r>
              <a:rPr lang="pl-PL" sz="2800" b="1" dirty="0" smtClean="0"/>
              <a:t>eksperymentu </a:t>
            </a:r>
            <a:r>
              <a:rPr lang="pl-PL" sz="2800" dirty="0" smtClean="0"/>
              <a:t>i posługiwanie się nim w celu </a:t>
            </a:r>
            <a:r>
              <a:rPr lang="pl-PL" sz="2800" b="1" dirty="0" smtClean="0"/>
              <a:t>weryfikacji hipotez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matematyzowanie </a:t>
            </a:r>
            <a:r>
              <a:rPr lang="pl-PL" sz="2800" dirty="0" smtClean="0"/>
              <a:t>i stwarzanie modelu matematycznego opisującego zjawiska przyrody i społeczeństwa;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sprawne posługiwanie się </a:t>
            </a:r>
            <a:r>
              <a:rPr lang="pl-PL" sz="2800" b="1" dirty="0" smtClean="0"/>
              <a:t>nowoczesnymi technologiami informacyjno-komunikacyjnymi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wyszukiwanie, selekcjonowanie i krytyczna analiza informacji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praca w zespole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postrzeganie przestrzenne</a:t>
            </a:r>
            <a:r>
              <a:rPr lang="pl-PL" sz="2800" dirty="0" smtClean="0"/>
              <a:t>, odwzorowanie obiektów przestrzennych i operowanie na nich; </a:t>
            </a:r>
            <a:endParaRPr lang="pl-PL" sz="28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myślenie abstrakcyjne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dirty="0" smtClean="0"/>
              <a:t>operowanie na </a:t>
            </a:r>
            <a:r>
              <a:rPr lang="pl-PL" sz="2800" b="1" dirty="0" smtClean="0"/>
              <a:t>zbiorach nieskończonych, ciągach i szeregach liczbowych</a:t>
            </a:r>
            <a:r>
              <a:rPr lang="pl-PL" sz="2800" dirty="0" smtClean="0"/>
              <a:t>; </a:t>
            </a:r>
          </a:p>
          <a:p>
            <a:pPr lvl="0">
              <a:buFont typeface="Arial" pitchFamily="34" charset="0"/>
              <a:buChar char="•"/>
            </a:pPr>
            <a:r>
              <a:rPr lang="pl-PL" sz="2800" b="1" dirty="0" smtClean="0"/>
              <a:t>posługiwanie się algorytmami</a:t>
            </a:r>
            <a:r>
              <a:rPr lang="pl-PL" sz="2800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rozpoznawanie </a:t>
            </a:r>
            <a:r>
              <a:rPr lang="pl-PL" sz="2800" b="1" dirty="0" smtClean="0"/>
              <a:t>własnych potrzeb edukacyjnych i samodzielnego uczenia się</a:t>
            </a:r>
            <a:r>
              <a:rPr lang="pl-PL" sz="2800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15233"/>
            <a:ext cx="10649607" cy="418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b="1" dirty="0" smtClean="0"/>
              <a:t>Geografia </a:t>
            </a:r>
            <a:endParaRPr lang="pl-PL" sz="2800" dirty="0" smtClean="0"/>
          </a:p>
          <a:p>
            <a:r>
              <a:rPr lang="pl-PL" sz="2800" dirty="0" smtClean="0"/>
              <a:t>W nauczaniu geografii zaleca się ograniczenie zakresu wiedzy encyklopedycznej na rzecz kształtowania u uczniów </a:t>
            </a:r>
            <a:r>
              <a:rPr lang="pl-PL" sz="2800" b="1" dirty="0" smtClean="0"/>
              <a:t>umiejętności korzystania z różnego rodzaju źródeł informacji geograficznej i ich analizy</a:t>
            </a:r>
            <a:r>
              <a:rPr lang="pl-PL" sz="2800" dirty="0" smtClean="0"/>
              <a:t>. Organizację wycieczek należy powiązać z analizą finansową oraz problemami optymalizacyjnymi, które uczą przedsiębiorczości i ekonomii finansowej (tanio, wygodnie, ekonomicznie). 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390389"/>
            <a:ext cx="10649607" cy="41085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pl-PL" sz="2800" b="1" dirty="0" smtClean="0"/>
              <a:t>Biologia </a:t>
            </a:r>
            <a:endParaRPr lang="pl-PL" sz="2800" dirty="0" smtClean="0"/>
          </a:p>
          <a:p>
            <a:r>
              <a:rPr lang="pl-PL" sz="2800" dirty="0" smtClean="0"/>
              <a:t>Uczniowie powinni się zapoznawać z </a:t>
            </a:r>
            <a:r>
              <a:rPr lang="pl-PL" sz="2800" b="1" dirty="0" smtClean="0"/>
              <a:t>metodyką badań biologicznych </a:t>
            </a:r>
            <a:r>
              <a:rPr lang="pl-PL" sz="2800" dirty="0" smtClean="0"/>
              <a:t>przez wdrażanie ich do </a:t>
            </a:r>
            <a:r>
              <a:rPr lang="pl-PL" sz="2800" b="1" dirty="0" smtClean="0"/>
              <a:t>samodzielnego wykonywania prostych obserwacji i doświadczeń biologicznych</a:t>
            </a:r>
            <a:r>
              <a:rPr lang="pl-PL" sz="2800" dirty="0" smtClean="0"/>
              <a:t>. Niezależnie od tematyki doświadczenia lub obserwacji najważniejsze przy ich wykonywaniu jest omówienie z uczniami podstaw metodyki badań naukowych, począwszy od </a:t>
            </a:r>
            <a:r>
              <a:rPr lang="pl-PL" sz="2800" b="1" dirty="0" smtClean="0"/>
              <a:t>sformułowania problemu badawczego</a:t>
            </a:r>
            <a:r>
              <a:rPr lang="pl-PL" sz="2800" dirty="0" smtClean="0"/>
              <a:t>, przez postawienie </a:t>
            </a:r>
            <a:r>
              <a:rPr lang="pl-PL" sz="2800" b="1" dirty="0" smtClean="0"/>
              <a:t>hipotezy badawczej</a:t>
            </a:r>
            <a:r>
              <a:rPr lang="pl-PL" sz="2800" dirty="0" smtClean="0"/>
              <a:t>, </a:t>
            </a:r>
            <a:r>
              <a:rPr lang="pl-PL" sz="2800" b="1" dirty="0" smtClean="0"/>
              <a:t>planowanie </a:t>
            </a:r>
            <a:r>
              <a:rPr lang="pl-PL" sz="2800" dirty="0" smtClean="0"/>
              <a:t>doświadczenia lub obserwacji, skończywszy na </a:t>
            </a:r>
            <a:r>
              <a:rPr lang="pl-PL" sz="2800" b="1" dirty="0" smtClean="0"/>
              <a:t>zapisaniu wyników</a:t>
            </a:r>
            <a:r>
              <a:rPr lang="pl-PL" sz="2800" dirty="0" smtClean="0"/>
              <a:t>, sformułowaniu </a:t>
            </a:r>
            <a:r>
              <a:rPr lang="pl-PL" sz="2800" b="1" dirty="0" smtClean="0"/>
              <a:t>wniosków i końcowej weryfikacji hipotezy badawczej</a:t>
            </a:r>
            <a:r>
              <a:rPr lang="pl-PL" sz="2800" dirty="0" smtClean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1277655"/>
            <a:ext cx="10649607" cy="448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400" b="1" dirty="0" smtClean="0"/>
              <a:t>Chemia </a:t>
            </a:r>
            <a:endParaRPr lang="pl-PL" sz="2400" dirty="0" smtClean="0"/>
          </a:p>
          <a:p>
            <a:r>
              <a:rPr lang="pl-PL" sz="2400" dirty="0" smtClean="0"/>
              <a:t>Nauczyciele powinni wygospodarować czas na </a:t>
            </a:r>
            <a:r>
              <a:rPr lang="pl-PL" sz="2400" b="1" dirty="0" smtClean="0"/>
              <a:t>rozbudowanie infrastruktury gabinetu przedmiotowego</a:t>
            </a:r>
            <a:r>
              <a:rPr lang="pl-PL" sz="2400" dirty="0" smtClean="0"/>
              <a:t>, </a:t>
            </a:r>
            <a:r>
              <a:rPr lang="pl-PL" sz="2400" b="1" dirty="0" smtClean="0"/>
              <a:t>eksperymentowanie</a:t>
            </a:r>
            <a:r>
              <a:rPr lang="pl-PL" sz="2400" dirty="0" smtClean="0"/>
              <a:t>, metody aktywizujące, realizowanie </a:t>
            </a:r>
            <a:r>
              <a:rPr lang="pl-PL" sz="2400" b="1" dirty="0" smtClean="0"/>
              <a:t>projektów edukacyjnych </a:t>
            </a:r>
            <a:r>
              <a:rPr lang="pl-PL" sz="2400" dirty="0" smtClean="0"/>
              <a:t>oraz </a:t>
            </a:r>
            <a:r>
              <a:rPr lang="pl-PL" sz="2400" b="1" dirty="0" smtClean="0"/>
              <a:t>wycieczki dydaktyczne </a:t>
            </a:r>
            <a:r>
              <a:rPr lang="pl-PL" sz="2400" dirty="0" smtClean="0"/>
              <a:t>(samodzielna obserwacja ucznia jest podstawą do poznawania, przeżywania, wnioskowania, analizowania i uogólniania zjawisk). Na zajęciach uczniom należy stworzyć szanse obserwowania, badania, dociekania, odkrywania praw i zależności, osiągania satysfakcji i radości z samodzielnego zdobywania wiedzy. 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653</Words>
  <Application>Microsoft Office PowerPoint</Application>
  <PresentationFormat>Niestandardowy</PresentationFormat>
  <Paragraphs>61</Paragraphs>
  <Slides>11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17</cp:revision>
  <dcterms:created xsi:type="dcterms:W3CDTF">2018-12-02T13:14:09Z</dcterms:created>
  <dcterms:modified xsi:type="dcterms:W3CDTF">2018-12-23T16:05:34Z</dcterms:modified>
</cp:coreProperties>
</file>